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n Lazzari" initials="DL" lastIdx="2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6600"/>
    <a:srgbClr val="336600"/>
    <a:srgbClr val="008000"/>
    <a:srgbClr val="33CC33"/>
    <a:srgbClr val="99CCFF"/>
    <a:srgbClr val="00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000" autoAdjust="0"/>
    <p:restoredTop sz="93741"/>
  </p:normalViewPr>
  <p:slideViewPr>
    <p:cSldViewPr>
      <p:cViewPr varScale="1">
        <p:scale>
          <a:sx n="120" d="100"/>
          <a:sy n="120" d="100"/>
        </p:scale>
        <p:origin x="293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fld id="{BFE501D8-EC8B-4DF5-A95E-4960EBB8B9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36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fld id="{91CD86E5-DE54-4D52-A577-A1DEEE0A19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09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BF2C1-4045-4503-9251-C9151723BE1B}" type="slidenum">
              <a:rPr lang="en-US"/>
              <a:pPr/>
              <a:t>1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94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BF2C1-4045-4503-9251-C9151723BE1B}" type="slidenum">
              <a:rPr lang="en-US"/>
              <a:pPr/>
              <a:t>2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26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B2385-5B76-48F0-BF75-EA5308861B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C96E7-DACE-451F-97B7-BA132FCC32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38783-7E1D-48F8-B883-72FD8E9E48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1BA82-C598-4471-8AE9-1B388B14AE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56858-FAC9-4CDC-8908-CD589E0716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4D209-47A5-4934-A1FF-E306ED208E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C9F4A-2745-41C2-857B-EEC328C32C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09DA8-8597-45AE-B3A2-C16888CF6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14833-64CE-4E83-9600-201B89AF4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1FE3E-8141-4EF7-AE43-1957F5965B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000C8-94E8-4D09-99A6-9A67315D8B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0045953-06E8-43E3-ADEB-221792D619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219200" y="80963"/>
            <a:ext cx="6629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latin typeface="Arial" charset="0"/>
              </a:rPr>
              <a:t>Opportunity Stages and Forecasting Example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186400" y="1438812"/>
            <a:ext cx="990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7160"/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1" name="Text Box 5" descr="Dashed vertical"/>
          <p:cNvSpPr txBox="1">
            <a:spLocks noChangeArrowheads="1"/>
          </p:cNvSpPr>
          <p:nvPr/>
        </p:nvSpPr>
        <p:spPr bwMode="gray">
          <a:xfrm>
            <a:off x="2379663" y="1501775"/>
            <a:ext cx="739775" cy="3063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2" name="Text Box 6" descr="Dashed vertical"/>
          <p:cNvSpPr txBox="1">
            <a:spLocks noChangeArrowheads="1"/>
          </p:cNvSpPr>
          <p:nvPr/>
        </p:nvSpPr>
        <p:spPr bwMode="gray">
          <a:xfrm>
            <a:off x="3262313" y="1471613"/>
            <a:ext cx="615950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3" name="Text Box 7" descr="Dashed vertical"/>
          <p:cNvSpPr txBox="1">
            <a:spLocks noChangeArrowheads="1"/>
          </p:cNvSpPr>
          <p:nvPr/>
        </p:nvSpPr>
        <p:spPr bwMode="gray">
          <a:xfrm>
            <a:off x="4078288" y="1573213"/>
            <a:ext cx="676275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4" name="Text Box 8" descr="Dashed vertical"/>
          <p:cNvSpPr txBox="1">
            <a:spLocks noChangeArrowheads="1"/>
          </p:cNvSpPr>
          <p:nvPr/>
        </p:nvSpPr>
        <p:spPr bwMode="gray">
          <a:xfrm>
            <a:off x="4889500" y="1449388"/>
            <a:ext cx="615950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5" name="Text Box 9" descr="Dashed vertical"/>
          <p:cNvSpPr txBox="1">
            <a:spLocks noChangeArrowheads="1"/>
          </p:cNvSpPr>
          <p:nvPr/>
        </p:nvSpPr>
        <p:spPr bwMode="gray">
          <a:xfrm>
            <a:off x="14288" y="1449388"/>
            <a:ext cx="676275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>
            <a:off x="0" y="1066800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  <a:r>
              <a:rPr lang="en-US" sz="1400" b="1" dirty="0">
                <a:latin typeface="MS Reference Sans Serif" pitchFamily="34" charset="0"/>
              </a:rPr>
              <a:t>Discovery</a:t>
            </a:r>
          </a:p>
          <a:p>
            <a:pPr algn="ctr"/>
            <a:r>
              <a:rPr lang="en-US" sz="10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4592" name="PubRRectCallout"/>
          <p:cNvSpPr>
            <a:spLocks noEditPoints="1" noChangeArrowheads="1"/>
          </p:cNvSpPr>
          <p:nvPr/>
        </p:nvSpPr>
        <p:spPr bwMode="auto">
          <a:xfrm rot="10800000">
            <a:off x="0" y="2362200"/>
            <a:ext cx="1676400" cy="3505200"/>
          </a:xfrm>
          <a:custGeom>
            <a:avLst/>
            <a:gdLst>
              <a:gd name="G0" fmla="+- 0 0 0"/>
              <a:gd name="G1" fmla="+- 6729 0 0"/>
              <a:gd name="T0" fmla="*/ 10800 w 21600"/>
              <a:gd name="T1" fmla="*/ 0 h 21600"/>
              <a:gd name="T2" fmla="*/ 0 w 21600"/>
              <a:gd name="T3" fmla="*/ 8638 h 21600"/>
              <a:gd name="T4" fmla="*/ 6729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6729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t" anchorCtr="1"/>
          <a:lstStyle/>
          <a:p>
            <a:endParaRPr lang="en-US" sz="1000" b="1" dirty="0">
              <a:latin typeface="Microsoft Sans Serif" pitchFamily="34" charset="0"/>
            </a:endParaRPr>
          </a:p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Approver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Decision Maker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Influencers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Budget details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Established need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Likely decision timing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Competition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Budget details 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Likely decision timing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Initial opportunity value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Scheduled next steps</a:t>
            </a: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gray">
          <a:xfrm>
            <a:off x="457200" y="4633913"/>
            <a:ext cx="7620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200" b="1">
              <a:latin typeface="Arial" charset="0"/>
            </a:endParaRPr>
          </a:p>
        </p:txBody>
      </p:sp>
      <p:sp>
        <p:nvSpPr>
          <p:cNvPr id="24598" name="Text Box 22" descr="Dashed vertical"/>
          <p:cNvSpPr txBox="1">
            <a:spLocks noChangeArrowheads="1"/>
          </p:cNvSpPr>
          <p:nvPr/>
        </p:nvSpPr>
        <p:spPr bwMode="gray">
          <a:xfrm>
            <a:off x="2379663" y="5159375"/>
            <a:ext cx="739775" cy="3063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99" name="Text Box 23" descr="Dashed vertical"/>
          <p:cNvSpPr txBox="1">
            <a:spLocks noChangeArrowheads="1"/>
          </p:cNvSpPr>
          <p:nvPr/>
        </p:nvSpPr>
        <p:spPr bwMode="gray">
          <a:xfrm>
            <a:off x="14288" y="5106988"/>
            <a:ext cx="676275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gray">
          <a:xfrm>
            <a:off x="3797300" y="4479925"/>
            <a:ext cx="7620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200" b="1">
              <a:latin typeface="Arial" charset="0"/>
            </a:endParaRPr>
          </a:p>
        </p:txBody>
      </p:sp>
      <p:sp>
        <p:nvSpPr>
          <p:cNvPr id="24601" name="Text Box 25" descr="Dashed vertical"/>
          <p:cNvSpPr txBox="1">
            <a:spLocks noChangeArrowheads="1"/>
          </p:cNvSpPr>
          <p:nvPr/>
        </p:nvSpPr>
        <p:spPr bwMode="gray">
          <a:xfrm>
            <a:off x="4068763" y="4724400"/>
            <a:ext cx="968375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70000"/>
              </a:lnSpc>
              <a:spcBef>
                <a:spcPct val="4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2" name="Text Box 26" descr="Dashed vertical"/>
          <p:cNvSpPr txBox="1">
            <a:spLocks noChangeArrowheads="1"/>
          </p:cNvSpPr>
          <p:nvPr/>
        </p:nvSpPr>
        <p:spPr bwMode="gray">
          <a:xfrm>
            <a:off x="2895600" y="4572000"/>
            <a:ext cx="8255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3" name="Text Box 27" descr="Dashed vertical"/>
          <p:cNvSpPr txBox="1">
            <a:spLocks noChangeArrowheads="1"/>
          </p:cNvSpPr>
          <p:nvPr/>
        </p:nvSpPr>
        <p:spPr bwMode="gray">
          <a:xfrm>
            <a:off x="2792413" y="4670425"/>
            <a:ext cx="615950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4" name="Text Box 28" descr="Dashed vertical"/>
          <p:cNvSpPr txBox="1">
            <a:spLocks noChangeArrowheads="1"/>
          </p:cNvSpPr>
          <p:nvPr/>
        </p:nvSpPr>
        <p:spPr bwMode="gray">
          <a:xfrm>
            <a:off x="3608388" y="4772025"/>
            <a:ext cx="676275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5" name="Text Box 29" descr="Dashed vertical"/>
          <p:cNvSpPr txBox="1">
            <a:spLocks noChangeArrowheads="1"/>
          </p:cNvSpPr>
          <p:nvPr/>
        </p:nvSpPr>
        <p:spPr bwMode="gray">
          <a:xfrm>
            <a:off x="4419600" y="4648200"/>
            <a:ext cx="615950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15" name="AutoShape 39"/>
          <p:cNvSpPr>
            <a:spLocks noChangeArrowheads="1"/>
          </p:cNvSpPr>
          <p:nvPr/>
        </p:nvSpPr>
        <p:spPr bwMode="auto">
          <a:xfrm>
            <a:off x="1752600" y="1066800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  <a:r>
              <a:rPr lang="en-US" sz="1400" b="1" dirty="0">
                <a:latin typeface="MS Reference Sans Serif" pitchFamily="34" charset="0"/>
              </a:rPr>
              <a:t>Support</a:t>
            </a:r>
          </a:p>
          <a:p>
            <a:pPr algn="ctr"/>
            <a:r>
              <a:rPr lang="en-US" sz="10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4616" name="AutoShape 40"/>
          <p:cNvSpPr>
            <a:spLocks noChangeArrowheads="1"/>
          </p:cNvSpPr>
          <p:nvPr/>
        </p:nvSpPr>
        <p:spPr bwMode="auto">
          <a:xfrm>
            <a:off x="3581400" y="1066800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  <a:r>
              <a:rPr lang="en-US" sz="1400" b="1" dirty="0">
                <a:latin typeface="MS Reference Sans Serif" pitchFamily="34" charset="0"/>
              </a:rPr>
              <a:t>Consensus</a:t>
            </a:r>
          </a:p>
          <a:p>
            <a:pPr algn="ctr"/>
            <a:r>
              <a:rPr lang="en-US" sz="10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4617" name="AutoShape 41"/>
          <p:cNvSpPr>
            <a:spLocks noChangeArrowheads="1"/>
          </p:cNvSpPr>
          <p:nvPr/>
        </p:nvSpPr>
        <p:spPr bwMode="auto">
          <a:xfrm>
            <a:off x="5299675" y="1066800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  <a:r>
              <a:rPr lang="en-US" sz="1400" b="1" dirty="0">
                <a:latin typeface="MS Reference Sans Serif" pitchFamily="34" charset="0"/>
              </a:rPr>
              <a:t>Closing</a:t>
            </a:r>
          </a:p>
          <a:p>
            <a:pPr algn="ctr"/>
            <a:r>
              <a:rPr lang="en-US" sz="10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4618" name="PubRRectCallout"/>
          <p:cNvSpPr>
            <a:spLocks noEditPoints="1" noChangeArrowheads="1"/>
          </p:cNvSpPr>
          <p:nvPr/>
        </p:nvSpPr>
        <p:spPr bwMode="auto">
          <a:xfrm rot="10800000">
            <a:off x="1828799" y="2401888"/>
            <a:ext cx="1676400" cy="3416300"/>
          </a:xfrm>
          <a:custGeom>
            <a:avLst/>
            <a:gdLst>
              <a:gd name="G0" fmla="+- 0 0 0"/>
              <a:gd name="G1" fmla="+- 5576 0 0"/>
              <a:gd name="T0" fmla="*/ 10800 w 21600"/>
              <a:gd name="T1" fmla="*/ 0 h 21600"/>
              <a:gd name="T2" fmla="*/ 0 w 21600"/>
              <a:gd name="T3" fmla="*/ 8638 h 21600"/>
              <a:gd name="T4" fmla="*/ 5576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5576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ctr" anchorCtr="1"/>
          <a:lstStyle/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A Champion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Decision Criteria 1.0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Contacted Approver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Understand some stakeholders’ wants and needs 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Understand some political motivators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Power Map 1.0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Developed justification and ROI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Purchasing process</a:t>
            </a: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</p:txBody>
      </p:sp>
      <p:sp>
        <p:nvSpPr>
          <p:cNvPr id="24619" name="PubRRectCallout"/>
          <p:cNvSpPr>
            <a:spLocks noEditPoints="1" noChangeArrowheads="1"/>
          </p:cNvSpPr>
          <p:nvPr/>
        </p:nvSpPr>
        <p:spPr bwMode="auto">
          <a:xfrm rot="10800000">
            <a:off x="3581400" y="2420422"/>
            <a:ext cx="1676400" cy="3218377"/>
          </a:xfrm>
          <a:custGeom>
            <a:avLst/>
            <a:gdLst>
              <a:gd name="G0" fmla="+- 0 0 0"/>
              <a:gd name="G1" fmla="+- 5576 0 0"/>
              <a:gd name="T0" fmla="*/ 10800 w 21600"/>
              <a:gd name="T1" fmla="*/ 0 h 21600"/>
              <a:gd name="T2" fmla="*/ 0 w 21600"/>
              <a:gd name="T3" fmla="*/ 8638 h 21600"/>
              <a:gd name="T4" fmla="*/ 5576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5576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ctr" anchorCtr="1"/>
          <a:lstStyle/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Presented justification/ROI to Decision Maker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Met with all stakeholders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Decision Criteria 2.0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Power Map 2.0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Scheduled final meetings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Purchasing process</a:t>
            </a: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</p:txBody>
      </p:sp>
      <p:sp>
        <p:nvSpPr>
          <p:cNvPr id="24620" name="PubRRectCallout"/>
          <p:cNvSpPr>
            <a:spLocks noEditPoints="1" noChangeArrowheads="1"/>
          </p:cNvSpPr>
          <p:nvPr/>
        </p:nvSpPr>
        <p:spPr bwMode="auto">
          <a:xfrm rot="10800000">
            <a:off x="5404838" y="2362200"/>
            <a:ext cx="1676400" cy="2664085"/>
          </a:xfrm>
          <a:custGeom>
            <a:avLst/>
            <a:gdLst>
              <a:gd name="G0" fmla="+- 0 0 0"/>
              <a:gd name="G1" fmla="+- 5576 0 0"/>
              <a:gd name="T0" fmla="*/ 10800 w 21600"/>
              <a:gd name="T1" fmla="*/ 0 h 21600"/>
              <a:gd name="T2" fmla="*/ 0 w 21600"/>
              <a:gd name="T3" fmla="*/ 8638 h 21600"/>
              <a:gd name="T4" fmla="*/ 5576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5576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ctr" anchorCtr="1"/>
          <a:lstStyle/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  <a:p>
            <a:r>
              <a:rPr lang="en-US" sz="1000" b="1" dirty="0">
                <a:latin typeface="Microsoft Sans Serif" pitchFamily="34" charset="0"/>
              </a:rPr>
              <a:t>Presented proposal verbally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Sent written proposal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Steps to Close In Place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Understand vendor verification process (getting us on the system)</a:t>
            </a: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</p:txBody>
      </p:sp>
      <p:sp>
        <p:nvSpPr>
          <p:cNvPr id="24621" name="AutoShape 45"/>
          <p:cNvSpPr>
            <a:spLocks noChangeArrowheads="1"/>
          </p:cNvSpPr>
          <p:nvPr/>
        </p:nvSpPr>
        <p:spPr bwMode="auto">
          <a:xfrm>
            <a:off x="6995125" y="1082724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MS Reference Sans Serif" pitchFamily="34" charset="0"/>
              </a:rPr>
              <a:t>    Verbal</a:t>
            </a:r>
            <a:endParaRPr lang="en-US" sz="1400" b="1" dirty="0">
              <a:latin typeface="MS Reference Sans Serif" pitchFamily="34" charset="0"/>
            </a:endParaRPr>
          </a:p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14600" y="6400800"/>
            <a:ext cx="3339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   ©Copyright 2023 Delivering Value LLC All rights reserved</a:t>
            </a:r>
          </a:p>
        </p:txBody>
      </p:sp>
      <p:sp>
        <p:nvSpPr>
          <p:cNvPr id="33" name="Text Box 18" descr="Dashed vertical"/>
          <p:cNvSpPr txBox="1">
            <a:spLocks noChangeArrowheads="1"/>
          </p:cNvSpPr>
          <p:nvPr/>
        </p:nvSpPr>
        <p:spPr bwMode="gray">
          <a:xfrm>
            <a:off x="1295400" y="4191000"/>
            <a:ext cx="8255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9" name="PubRRectCallout">
            <a:extLst>
              <a:ext uri="{FF2B5EF4-FFF2-40B4-BE49-F238E27FC236}">
                <a16:creationId xmlns:a16="http://schemas.microsoft.com/office/drawing/2014/main" id="{609A29E8-DCC1-584E-998E-1B5182AD7B9B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>
            <a:off x="7229557" y="2457239"/>
            <a:ext cx="1676400" cy="2133600"/>
          </a:xfrm>
          <a:custGeom>
            <a:avLst/>
            <a:gdLst>
              <a:gd name="G0" fmla="+- 0 0 0"/>
              <a:gd name="G1" fmla="+- 5576 0 0"/>
              <a:gd name="T0" fmla="*/ 10800 w 21600"/>
              <a:gd name="T1" fmla="*/ 0 h 21600"/>
              <a:gd name="T2" fmla="*/ 0 w 21600"/>
              <a:gd name="T3" fmla="*/ 8638 h 21600"/>
              <a:gd name="T4" fmla="*/ 5576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5576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ctr" anchorCtr="1"/>
          <a:lstStyle/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Eliminated competition</a:t>
            </a:r>
          </a:p>
          <a:p>
            <a:pPr>
              <a:buFontTx/>
              <a:buChar char="•"/>
            </a:pPr>
            <a:r>
              <a:rPr lang="en-US" sz="1000" b="1" dirty="0">
                <a:latin typeface="Microsoft Sans Serif" pitchFamily="34" charset="0"/>
              </a:rPr>
              <a:t>Verbal commitment from Approver to Buy</a:t>
            </a:r>
          </a:p>
          <a:p>
            <a:pPr>
              <a:buFontTx/>
              <a:buChar char="•"/>
            </a:pPr>
            <a:r>
              <a:rPr lang="en-US" sz="1000" b="1">
                <a:latin typeface="Microsoft Sans Serif" pitchFamily="34" charset="0"/>
              </a:rPr>
              <a:t>Purchase </a:t>
            </a:r>
            <a:r>
              <a:rPr lang="en-US" sz="1000" b="1" dirty="0">
                <a:latin typeface="Microsoft Sans Serif" pitchFamily="34" charset="0"/>
              </a:rPr>
              <a:t>order imminent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219200" y="80963"/>
            <a:ext cx="6629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latin typeface="Arial" charset="0"/>
              </a:rPr>
              <a:t>Opportunity Stages and Forecasting Template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186400" y="1438812"/>
            <a:ext cx="990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7160"/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1" name="Text Box 5" descr="Dashed vertical"/>
          <p:cNvSpPr txBox="1">
            <a:spLocks noChangeArrowheads="1"/>
          </p:cNvSpPr>
          <p:nvPr/>
        </p:nvSpPr>
        <p:spPr bwMode="gray">
          <a:xfrm>
            <a:off x="2379663" y="1501775"/>
            <a:ext cx="739775" cy="3063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2" name="Text Box 6" descr="Dashed vertical"/>
          <p:cNvSpPr txBox="1">
            <a:spLocks noChangeArrowheads="1"/>
          </p:cNvSpPr>
          <p:nvPr/>
        </p:nvSpPr>
        <p:spPr bwMode="gray">
          <a:xfrm>
            <a:off x="3262313" y="1471613"/>
            <a:ext cx="615950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3" name="Text Box 7" descr="Dashed vertical"/>
          <p:cNvSpPr txBox="1">
            <a:spLocks noChangeArrowheads="1"/>
          </p:cNvSpPr>
          <p:nvPr/>
        </p:nvSpPr>
        <p:spPr bwMode="gray">
          <a:xfrm>
            <a:off x="4078288" y="1573213"/>
            <a:ext cx="676275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4" name="Text Box 8" descr="Dashed vertical"/>
          <p:cNvSpPr txBox="1">
            <a:spLocks noChangeArrowheads="1"/>
          </p:cNvSpPr>
          <p:nvPr/>
        </p:nvSpPr>
        <p:spPr bwMode="gray">
          <a:xfrm>
            <a:off x="4889500" y="1449388"/>
            <a:ext cx="615950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5" name="Text Box 9" descr="Dashed vertical"/>
          <p:cNvSpPr txBox="1">
            <a:spLocks noChangeArrowheads="1"/>
          </p:cNvSpPr>
          <p:nvPr/>
        </p:nvSpPr>
        <p:spPr bwMode="gray">
          <a:xfrm>
            <a:off x="14288" y="1449388"/>
            <a:ext cx="676275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>
            <a:off x="0" y="1066800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  <a:r>
              <a:rPr lang="en-US" sz="1400" b="1" dirty="0">
                <a:latin typeface="MS Reference Sans Serif" pitchFamily="34" charset="0"/>
              </a:rPr>
              <a:t>Discovery</a:t>
            </a:r>
          </a:p>
          <a:p>
            <a:pPr algn="ctr"/>
            <a:r>
              <a:rPr lang="en-US" sz="10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4592" name="PubRRectCallout"/>
          <p:cNvSpPr>
            <a:spLocks noEditPoints="1" noChangeArrowheads="1"/>
          </p:cNvSpPr>
          <p:nvPr/>
        </p:nvSpPr>
        <p:spPr bwMode="auto">
          <a:xfrm rot="10800000">
            <a:off x="0" y="2362200"/>
            <a:ext cx="1676400" cy="3505200"/>
          </a:xfrm>
          <a:custGeom>
            <a:avLst/>
            <a:gdLst>
              <a:gd name="G0" fmla="+- 0 0 0"/>
              <a:gd name="G1" fmla="+- 6729 0 0"/>
              <a:gd name="T0" fmla="*/ 10800 w 21600"/>
              <a:gd name="T1" fmla="*/ 0 h 21600"/>
              <a:gd name="T2" fmla="*/ 0 w 21600"/>
              <a:gd name="T3" fmla="*/ 8638 h 21600"/>
              <a:gd name="T4" fmla="*/ 6729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6729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t" anchorCtr="1"/>
          <a:lstStyle/>
          <a:p>
            <a:endParaRPr lang="en-US" sz="1000" b="1" dirty="0">
              <a:latin typeface="Microsoft Sans Serif" pitchFamily="34" charset="0"/>
            </a:endParaRPr>
          </a:p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gray">
          <a:xfrm>
            <a:off x="457200" y="4633913"/>
            <a:ext cx="7620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200" b="1">
              <a:latin typeface="Arial" charset="0"/>
            </a:endParaRPr>
          </a:p>
        </p:txBody>
      </p:sp>
      <p:sp>
        <p:nvSpPr>
          <p:cNvPr id="24598" name="Text Box 22" descr="Dashed vertical"/>
          <p:cNvSpPr txBox="1">
            <a:spLocks noChangeArrowheads="1"/>
          </p:cNvSpPr>
          <p:nvPr/>
        </p:nvSpPr>
        <p:spPr bwMode="gray">
          <a:xfrm>
            <a:off x="2379663" y="5159375"/>
            <a:ext cx="739775" cy="3063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599" name="Text Box 23" descr="Dashed vertical"/>
          <p:cNvSpPr txBox="1">
            <a:spLocks noChangeArrowheads="1"/>
          </p:cNvSpPr>
          <p:nvPr/>
        </p:nvSpPr>
        <p:spPr bwMode="gray">
          <a:xfrm>
            <a:off x="14288" y="5106988"/>
            <a:ext cx="676275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gray">
          <a:xfrm>
            <a:off x="3797300" y="4479925"/>
            <a:ext cx="7620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200" b="1">
              <a:latin typeface="Arial" charset="0"/>
            </a:endParaRPr>
          </a:p>
        </p:txBody>
      </p:sp>
      <p:sp>
        <p:nvSpPr>
          <p:cNvPr id="24601" name="Text Box 25" descr="Dashed vertical"/>
          <p:cNvSpPr txBox="1">
            <a:spLocks noChangeArrowheads="1"/>
          </p:cNvSpPr>
          <p:nvPr/>
        </p:nvSpPr>
        <p:spPr bwMode="gray">
          <a:xfrm>
            <a:off x="4068763" y="4724400"/>
            <a:ext cx="968375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70000"/>
              </a:lnSpc>
              <a:spcBef>
                <a:spcPct val="4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2" name="Text Box 26" descr="Dashed vertical"/>
          <p:cNvSpPr txBox="1">
            <a:spLocks noChangeArrowheads="1"/>
          </p:cNvSpPr>
          <p:nvPr/>
        </p:nvSpPr>
        <p:spPr bwMode="gray">
          <a:xfrm>
            <a:off x="2895600" y="4572000"/>
            <a:ext cx="8255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3" name="Text Box 27" descr="Dashed vertical"/>
          <p:cNvSpPr txBox="1">
            <a:spLocks noChangeArrowheads="1"/>
          </p:cNvSpPr>
          <p:nvPr/>
        </p:nvSpPr>
        <p:spPr bwMode="gray">
          <a:xfrm>
            <a:off x="2792413" y="4670425"/>
            <a:ext cx="615950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4" name="Text Box 28" descr="Dashed vertical"/>
          <p:cNvSpPr txBox="1">
            <a:spLocks noChangeArrowheads="1"/>
          </p:cNvSpPr>
          <p:nvPr/>
        </p:nvSpPr>
        <p:spPr bwMode="gray">
          <a:xfrm>
            <a:off x="3608388" y="4772025"/>
            <a:ext cx="676275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05" name="Text Box 29" descr="Dashed vertical"/>
          <p:cNvSpPr txBox="1">
            <a:spLocks noChangeArrowheads="1"/>
          </p:cNvSpPr>
          <p:nvPr/>
        </p:nvSpPr>
        <p:spPr bwMode="gray">
          <a:xfrm>
            <a:off x="4419600" y="4648200"/>
            <a:ext cx="615950" cy="307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4615" name="AutoShape 39"/>
          <p:cNvSpPr>
            <a:spLocks noChangeArrowheads="1"/>
          </p:cNvSpPr>
          <p:nvPr/>
        </p:nvSpPr>
        <p:spPr bwMode="auto">
          <a:xfrm>
            <a:off x="1752600" y="1066800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  <a:r>
              <a:rPr lang="en-US" sz="1400" b="1" dirty="0">
                <a:latin typeface="MS Reference Sans Serif" pitchFamily="34" charset="0"/>
              </a:rPr>
              <a:t>Support</a:t>
            </a:r>
          </a:p>
          <a:p>
            <a:pPr algn="ctr"/>
            <a:r>
              <a:rPr lang="en-US" sz="10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4616" name="AutoShape 40"/>
          <p:cNvSpPr>
            <a:spLocks noChangeArrowheads="1"/>
          </p:cNvSpPr>
          <p:nvPr/>
        </p:nvSpPr>
        <p:spPr bwMode="auto">
          <a:xfrm>
            <a:off x="3581400" y="1066800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  <a:r>
              <a:rPr lang="en-US" sz="1400" b="1" dirty="0">
                <a:latin typeface="MS Reference Sans Serif" pitchFamily="34" charset="0"/>
              </a:rPr>
              <a:t>Consensus</a:t>
            </a:r>
          </a:p>
          <a:p>
            <a:pPr algn="ctr"/>
            <a:r>
              <a:rPr lang="en-US" sz="10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4617" name="AutoShape 41"/>
          <p:cNvSpPr>
            <a:spLocks noChangeArrowheads="1"/>
          </p:cNvSpPr>
          <p:nvPr/>
        </p:nvSpPr>
        <p:spPr bwMode="auto">
          <a:xfrm>
            <a:off x="5299675" y="1066800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  <a:r>
              <a:rPr lang="en-US" sz="1400" b="1" dirty="0">
                <a:latin typeface="MS Reference Sans Serif" pitchFamily="34" charset="0"/>
              </a:rPr>
              <a:t>Closing</a:t>
            </a:r>
          </a:p>
          <a:p>
            <a:pPr algn="ctr"/>
            <a:r>
              <a:rPr lang="en-US" sz="10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4618" name="PubRRectCallout"/>
          <p:cNvSpPr>
            <a:spLocks noEditPoints="1" noChangeArrowheads="1"/>
          </p:cNvSpPr>
          <p:nvPr/>
        </p:nvSpPr>
        <p:spPr bwMode="auto">
          <a:xfrm rot="10800000">
            <a:off x="1828799" y="2401888"/>
            <a:ext cx="1676400" cy="3416300"/>
          </a:xfrm>
          <a:custGeom>
            <a:avLst/>
            <a:gdLst>
              <a:gd name="G0" fmla="+- 0 0 0"/>
              <a:gd name="G1" fmla="+- 5576 0 0"/>
              <a:gd name="T0" fmla="*/ 10800 w 21600"/>
              <a:gd name="T1" fmla="*/ 0 h 21600"/>
              <a:gd name="T2" fmla="*/ 0 w 21600"/>
              <a:gd name="T3" fmla="*/ 8638 h 21600"/>
              <a:gd name="T4" fmla="*/ 5576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5576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ctr" anchorCtr="1"/>
          <a:lstStyle/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</p:txBody>
      </p:sp>
      <p:sp>
        <p:nvSpPr>
          <p:cNvPr id="24619" name="PubRRectCallout"/>
          <p:cNvSpPr>
            <a:spLocks noEditPoints="1" noChangeArrowheads="1"/>
          </p:cNvSpPr>
          <p:nvPr/>
        </p:nvSpPr>
        <p:spPr bwMode="auto">
          <a:xfrm rot="10800000">
            <a:off x="3581400" y="2420422"/>
            <a:ext cx="1676400" cy="3218377"/>
          </a:xfrm>
          <a:custGeom>
            <a:avLst/>
            <a:gdLst>
              <a:gd name="G0" fmla="+- 0 0 0"/>
              <a:gd name="G1" fmla="+- 5576 0 0"/>
              <a:gd name="T0" fmla="*/ 10800 w 21600"/>
              <a:gd name="T1" fmla="*/ 0 h 21600"/>
              <a:gd name="T2" fmla="*/ 0 w 21600"/>
              <a:gd name="T3" fmla="*/ 8638 h 21600"/>
              <a:gd name="T4" fmla="*/ 5576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5576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ctr" anchorCtr="1"/>
          <a:lstStyle/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  <a:p>
            <a:endParaRPr lang="en-US" sz="1000" b="1" dirty="0">
              <a:latin typeface="Microsoft Sans Serif" pitchFamily="34" charset="0"/>
            </a:endParaRPr>
          </a:p>
        </p:txBody>
      </p:sp>
      <p:sp>
        <p:nvSpPr>
          <p:cNvPr id="24620" name="PubRRectCallout"/>
          <p:cNvSpPr>
            <a:spLocks noEditPoints="1" noChangeArrowheads="1"/>
          </p:cNvSpPr>
          <p:nvPr/>
        </p:nvSpPr>
        <p:spPr bwMode="auto">
          <a:xfrm rot="10800000">
            <a:off x="5404838" y="2362200"/>
            <a:ext cx="1676400" cy="2664085"/>
          </a:xfrm>
          <a:custGeom>
            <a:avLst/>
            <a:gdLst>
              <a:gd name="G0" fmla="+- 0 0 0"/>
              <a:gd name="G1" fmla="+- 5576 0 0"/>
              <a:gd name="T0" fmla="*/ 10800 w 21600"/>
              <a:gd name="T1" fmla="*/ 0 h 21600"/>
              <a:gd name="T2" fmla="*/ 0 w 21600"/>
              <a:gd name="T3" fmla="*/ 8638 h 21600"/>
              <a:gd name="T4" fmla="*/ 5576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5576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ctr" anchorCtr="1"/>
          <a:lstStyle/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  <a:p>
            <a:endParaRPr lang="en-US" sz="1000" b="1" dirty="0">
              <a:latin typeface="Microsoft Sans Serif" pitchFamily="34" charset="0"/>
            </a:endParaRPr>
          </a:p>
          <a:p>
            <a:pPr>
              <a:buFontTx/>
              <a:buChar char="•"/>
            </a:pPr>
            <a:endParaRPr lang="en-US" sz="1000" b="1" dirty="0">
              <a:latin typeface="Microsoft Sans Serif" pitchFamily="34" charset="0"/>
            </a:endParaRPr>
          </a:p>
        </p:txBody>
      </p:sp>
      <p:sp>
        <p:nvSpPr>
          <p:cNvPr id="24621" name="AutoShape 45"/>
          <p:cNvSpPr>
            <a:spLocks noChangeArrowheads="1"/>
          </p:cNvSpPr>
          <p:nvPr/>
        </p:nvSpPr>
        <p:spPr bwMode="auto">
          <a:xfrm>
            <a:off x="6934200" y="1066800"/>
            <a:ext cx="2057400" cy="1295400"/>
          </a:xfrm>
          <a:prstGeom prst="chevron">
            <a:avLst>
              <a:gd name="adj" fmla="val 39706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MS Reference Sans Serif" pitchFamily="34" charset="0"/>
              </a:rPr>
              <a:t>     Commitment</a:t>
            </a:r>
            <a:endParaRPr lang="en-US" sz="1400" b="1" dirty="0">
              <a:latin typeface="MS Reference Sans Serif" pitchFamily="34" charset="0"/>
            </a:endParaRPr>
          </a:p>
          <a:p>
            <a:pPr algn="ctr"/>
            <a:r>
              <a:rPr lang="en-US" sz="1200" b="1" dirty="0">
                <a:latin typeface="MS Reference Sans Serif" pitchFamily="34" charset="0"/>
              </a:rPr>
              <a:t>   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14600" y="6400800"/>
            <a:ext cx="3339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   ©Copyright 2023 Delivering Value LLC All rights reserved</a:t>
            </a:r>
          </a:p>
        </p:txBody>
      </p:sp>
      <p:sp>
        <p:nvSpPr>
          <p:cNvPr id="33" name="Text Box 18" descr="Dashed vertical"/>
          <p:cNvSpPr txBox="1">
            <a:spLocks noChangeArrowheads="1"/>
          </p:cNvSpPr>
          <p:nvPr/>
        </p:nvSpPr>
        <p:spPr bwMode="gray">
          <a:xfrm>
            <a:off x="1295400" y="4191000"/>
            <a:ext cx="8255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endParaRPr lang="en-US" sz="1000" b="1">
              <a:latin typeface="Arial" charset="0"/>
            </a:endParaRPr>
          </a:p>
        </p:txBody>
      </p:sp>
      <p:sp>
        <p:nvSpPr>
          <p:cNvPr id="29" name="PubRRectCallout">
            <a:extLst>
              <a:ext uri="{FF2B5EF4-FFF2-40B4-BE49-F238E27FC236}">
                <a16:creationId xmlns:a16="http://schemas.microsoft.com/office/drawing/2014/main" id="{609A29E8-DCC1-584E-998E-1B5182AD7B9B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>
            <a:off x="7229557" y="2457239"/>
            <a:ext cx="1676400" cy="2133600"/>
          </a:xfrm>
          <a:custGeom>
            <a:avLst/>
            <a:gdLst>
              <a:gd name="G0" fmla="+- 0 0 0"/>
              <a:gd name="G1" fmla="+- 5576 0 0"/>
              <a:gd name="T0" fmla="*/ 10800 w 21600"/>
              <a:gd name="T1" fmla="*/ 0 h 21600"/>
              <a:gd name="T2" fmla="*/ 0 w 21600"/>
              <a:gd name="T3" fmla="*/ 8638 h 21600"/>
              <a:gd name="T4" fmla="*/ 5576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5576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 anchor="ctr" anchorCtr="1"/>
          <a:lstStyle/>
          <a:p>
            <a:r>
              <a:rPr lang="en-US" sz="1000" b="1" dirty="0">
                <a:latin typeface="Microsoft Sans Serif" pitchFamily="34" charset="0"/>
              </a:rPr>
              <a:t>You have:</a:t>
            </a:r>
          </a:p>
        </p:txBody>
      </p:sp>
    </p:spTree>
    <p:extLst>
      <p:ext uri="{BB962C8B-B14F-4D97-AF65-F5344CB8AC3E}">
        <p14:creationId xmlns:p14="http://schemas.microsoft.com/office/powerpoint/2010/main" val="222973275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25933</TotalTime>
  <Words>197</Words>
  <Application>Microsoft Macintosh PowerPoint</Application>
  <PresentationFormat>On-screen Show (4:3)</PresentationFormat>
  <Paragraphs>74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Microsoft Sans Serif</vt:lpstr>
      <vt:lpstr>MS Reference Sans Serif</vt:lpstr>
      <vt:lpstr>Times New Roman</vt:lpstr>
      <vt:lpstr>Default Design</vt:lpstr>
      <vt:lpstr>PowerPoint Presentation</vt:lpstr>
      <vt:lpstr>PowerPoint Presentation</vt:lpstr>
    </vt:vector>
  </TitlesOfParts>
  <Company>CustomerCentric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Alicia Weeks</dc:creator>
  <cp:lastModifiedBy>Don Lazzari</cp:lastModifiedBy>
  <cp:revision>276</cp:revision>
  <dcterms:created xsi:type="dcterms:W3CDTF">2003-06-23T05:34:05Z</dcterms:created>
  <dcterms:modified xsi:type="dcterms:W3CDTF">2023-12-12T12:55:56Z</dcterms:modified>
</cp:coreProperties>
</file>