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2" r:id="rId2"/>
    <p:sldId id="344" r:id="rId3"/>
    <p:sldId id="404" r:id="rId4"/>
    <p:sldId id="405" r:id="rId5"/>
    <p:sldId id="350" r:id="rId6"/>
    <p:sldId id="406" r:id="rId7"/>
    <p:sldId id="407" r:id="rId8"/>
    <p:sldId id="408" r:id="rId9"/>
    <p:sldId id="409" r:id="rId10"/>
    <p:sldId id="341" r:id="rId11"/>
    <p:sldId id="411" r:id="rId12"/>
    <p:sldId id="41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94"/>
  </p:normalViewPr>
  <p:slideViewPr>
    <p:cSldViewPr>
      <p:cViewPr varScale="1">
        <p:scale>
          <a:sx n="121" d="100"/>
          <a:sy n="121" d="100"/>
        </p:scale>
        <p:origin x="1432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137A5-D039-4CDD-83C4-2A25564ED6C4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B57E0-00DB-4729-8193-CEA24A59AEE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095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15400" y="47244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492875"/>
            <a:ext cx="3962400" cy="365125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©Copyright 2023 Delivering Value LLC - All rights reserved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411480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46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48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87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59FC20-7BB6-2F3D-F859-7C2323F1E6F4}"/>
              </a:ext>
            </a:extLst>
          </p:cNvPr>
          <p:cNvSpPr txBox="1">
            <a:spLocks/>
          </p:cNvSpPr>
          <p:nvPr userDrawn="1"/>
        </p:nvSpPr>
        <p:spPr>
          <a:xfrm>
            <a:off x="28194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©Copyright 2023 Delivering Value LLC - All rights reserved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77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091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839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61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18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387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99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53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99CE4CB-CFAA-437A-9229-7481F6975AAA}" type="datetimeFigureOut">
              <a:rPr lang="en-US" smtClean="0"/>
              <a:t>1/17/24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CBF27A4-22C9-49EE-AA9D-73C91D13D0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91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Copyright 2014 Delivering Value LLC </a:t>
            </a:r>
          </a:p>
          <a:p>
            <a:r>
              <a:rPr lang="en-US" dirty="0"/>
              <a:t> All rights reserved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35" y="6250947"/>
            <a:ext cx="2209800" cy="49893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6934200" y="6402765"/>
            <a:ext cx="17558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solidFill>
                  <a:schemeClr val="tx2"/>
                </a:solidFill>
              </a:rPr>
              <a:t>www.deliveringvalue.com</a:t>
            </a:r>
          </a:p>
        </p:txBody>
      </p:sp>
    </p:spTree>
    <p:extLst>
      <p:ext uri="{BB962C8B-B14F-4D97-AF65-F5344CB8AC3E}">
        <p14:creationId xmlns:p14="http://schemas.microsoft.com/office/powerpoint/2010/main" val="3042708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05" y="-152400"/>
            <a:ext cx="8229600" cy="1143000"/>
          </a:xfrm>
        </p:spPr>
        <p:txBody>
          <a:bodyPr/>
          <a:lstStyle/>
          <a:p>
            <a:r>
              <a:rPr lang="en-US" dirty="0"/>
              <a:t>Exercise #1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371600"/>
            <a:ext cx="55974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Into which roles do you typically sell?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1A42EF-0802-F4F6-77BF-AB7F280FD96A}"/>
              </a:ext>
            </a:extLst>
          </p:cNvPr>
          <p:cNvSpPr txBox="1"/>
          <p:nvPr/>
        </p:nvSpPr>
        <p:spPr>
          <a:xfrm>
            <a:off x="2552700" y="2590800"/>
            <a:ext cx="403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Administrator and Executive Director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Owners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Director of Wellness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ADLs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Director of Sales</a:t>
            </a:r>
          </a:p>
        </p:txBody>
      </p:sp>
    </p:spTree>
    <p:extLst>
      <p:ext uri="{BB962C8B-B14F-4D97-AF65-F5344CB8AC3E}">
        <p14:creationId xmlns:p14="http://schemas.microsoft.com/office/powerpoint/2010/main" val="2650028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05" y="-152400"/>
            <a:ext cx="8229600" cy="1143000"/>
          </a:xfrm>
        </p:spPr>
        <p:txBody>
          <a:bodyPr/>
          <a:lstStyle/>
          <a:p>
            <a:r>
              <a:rPr lang="en-US" dirty="0"/>
              <a:t>Exercise #4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8068" y="629660"/>
            <a:ext cx="6007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Find the overlaps to drive out your Big 3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D5574F8A-42B7-C246-B90D-8A43F9A60E55}"/>
              </a:ext>
            </a:extLst>
          </p:cNvPr>
          <p:cNvSpPr txBox="1">
            <a:spLocks/>
          </p:cNvSpPr>
          <p:nvPr/>
        </p:nvSpPr>
        <p:spPr>
          <a:xfrm>
            <a:off x="228600" y="12954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I benefit from </a:t>
            </a:r>
            <a:r>
              <a:rPr lang="en-US" sz="1200" dirty="0">
                <a:highlight>
                  <a:srgbClr val="FFFF00"/>
                </a:highlight>
              </a:rPr>
              <a:t>higher occupancy</a:t>
            </a:r>
          </a:p>
          <a:p>
            <a:pPr lvl="1"/>
            <a:r>
              <a:rPr lang="en-US" sz="1200" dirty="0"/>
              <a:t>Innovative approach to 24 x 7 engagement</a:t>
            </a:r>
          </a:p>
          <a:p>
            <a:pPr lvl="1"/>
            <a:r>
              <a:rPr lang="en-US" sz="1200" dirty="0"/>
              <a:t>Helps me to differentiate versus competition</a:t>
            </a:r>
          </a:p>
          <a:p>
            <a:pPr lvl="1"/>
            <a:r>
              <a:rPr lang="en-US" sz="1200" dirty="0"/>
              <a:t>Impress families</a:t>
            </a:r>
          </a:p>
          <a:p>
            <a:pPr lvl="1"/>
            <a:r>
              <a:rPr lang="en-US" sz="1200" dirty="0">
                <a:solidFill>
                  <a:srgbClr val="00B0F0"/>
                </a:solidFill>
              </a:rPr>
              <a:t>Always available companion</a:t>
            </a:r>
          </a:p>
          <a:p>
            <a:r>
              <a:rPr lang="en-US" sz="1200" dirty="0"/>
              <a:t>I benefit when I </a:t>
            </a:r>
            <a:r>
              <a:rPr lang="en-US" sz="1200" dirty="0">
                <a:highlight>
                  <a:srgbClr val="00FFFF"/>
                </a:highlight>
              </a:rPr>
              <a:t>enrich, engage and drive resident wellness</a:t>
            </a:r>
          </a:p>
          <a:p>
            <a:pPr lvl="1"/>
            <a:r>
              <a:rPr lang="en-US" sz="1200" dirty="0"/>
              <a:t>Companionship to offset social isolation and loneliness</a:t>
            </a:r>
          </a:p>
          <a:p>
            <a:r>
              <a:rPr lang="en-US" sz="1200" dirty="0"/>
              <a:t>I benefit when I can fill gaps in supporting staff</a:t>
            </a:r>
          </a:p>
          <a:p>
            <a:r>
              <a:rPr lang="en-US" sz="1200" dirty="0">
                <a:highlight>
                  <a:srgbClr val="00FF00"/>
                </a:highlight>
              </a:rPr>
              <a:t>I benefit when families are happy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703FB174-4F3C-B65D-43D4-8E0260A73B19}"/>
              </a:ext>
            </a:extLst>
          </p:cNvPr>
          <p:cNvSpPr txBox="1">
            <a:spLocks/>
          </p:cNvSpPr>
          <p:nvPr/>
        </p:nvSpPr>
        <p:spPr>
          <a:xfrm>
            <a:off x="4575875" y="1166018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I benefit from </a:t>
            </a:r>
            <a:r>
              <a:rPr lang="en-US" sz="1100" dirty="0">
                <a:highlight>
                  <a:srgbClr val="FFFF00"/>
                </a:highlight>
              </a:rPr>
              <a:t>higher occupancy</a:t>
            </a:r>
          </a:p>
          <a:p>
            <a:pPr lvl="1"/>
            <a:r>
              <a:rPr lang="en-US" sz="1000" dirty="0"/>
              <a:t>Helps me to differentiate versus competition</a:t>
            </a:r>
          </a:p>
          <a:p>
            <a:pPr lvl="1"/>
            <a:r>
              <a:rPr lang="en-US" sz="1000" dirty="0"/>
              <a:t>Impress families</a:t>
            </a:r>
          </a:p>
          <a:p>
            <a:pPr lvl="1"/>
            <a:r>
              <a:rPr lang="en-US" sz="1000" dirty="0"/>
              <a:t>$$$$</a:t>
            </a:r>
          </a:p>
          <a:p>
            <a:r>
              <a:rPr lang="en-US" sz="1100" dirty="0">
                <a:highlight>
                  <a:srgbClr val="FFFF00"/>
                </a:highlight>
              </a:rPr>
              <a:t>I benefit when my communities’ reputation helps me stand out</a:t>
            </a:r>
          </a:p>
          <a:p>
            <a:pPr lvl="1"/>
            <a:r>
              <a:rPr lang="en-US" sz="1000" dirty="0"/>
              <a:t>Branding</a:t>
            </a:r>
          </a:p>
          <a:p>
            <a:pPr lvl="1"/>
            <a:r>
              <a:rPr lang="en-US" sz="1000" dirty="0"/>
              <a:t>Growth</a:t>
            </a:r>
          </a:p>
          <a:p>
            <a:pPr lvl="1"/>
            <a:r>
              <a:rPr lang="en-US" sz="1000" dirty="0"/>
              <a:t>$$$$</a:t>
            </a:r>
          </a:p>
          <a:p>
            <a:r>
              <a:rPr lang="en-US" sz="1100" dirty="0"/>
              <a:t>I benefit when I invest in solutions that increase my ability to secure new residents</a:t>
            </a:r>
          </a:p>
          <a:p>
            <a:pPr lvl="1"/>
            <a:r>
              <a:rPr lang="en-US" sz="1000" dirty="0"/>
              <a:t>You are not spending your $$$ you are investing it in growth</a:t>
            </a:r>
          </a:p>
          <a:p>
            <a:pPr lvl="1"/>
            <a:endParaRPr lang="en-US" sz="16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997EE7-309C-A3F0-0D8C-43D183ED7E47}"/>
              </a:ext>
            </a:extLst>
          </p:cNvPr>
          <p:cNvSpPr txBox="1">
            <a:spLocks/>
          </p:cNvSpPr>
          <p:nvPr/>
        </p:nvSpPr>
        <p:spPr>
          <a:xfrm>
            <a:off x="231183" y="3863181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I benefit when I </a:t>
            </a:r>
            <a:r>
              <a:rPr lang="en-US" sz="1200" dirty="0">
                <a:highlight>
                  <a:srgbClr val="00FFFF"/>
                </a:highlight>
              </a:rPr>
              <a:t>enrich, engage and drive resident wellness</a:t>
            </a:r>
          </a:p>
          <a:p>
            <a:pPr lvl="1"/>
            <a:r>
              <a:rPr lang="en-US" sz="1050" dirty="0">
                <a:solidFill>
                  <a:srgbClr val="00B0F0"/>
                </a:solidFill>
              </a:rPr>
              <a:t>Companionship to offset social isolation and loneliness</a:t>
            </a:r>
          </a:p>
          <a:p>
            <a:pPr lvl="1"/>
            <a:r>
              <a:rPr lang="en-US" sz="1050" dirty="0"/>
              <a:t>Personalized, 1-1 interaction</a:t>
            </a:r>
          </a:p>
          <a:p>
            <a:r>
              <a:rPr lang="en-US" sz="1200" dirty="0">
                <a:highlight>
                  <a:srgbClr val="00FF00"/>
                </a:highlight>
              </a:rPr>
              <a:t>I benefit when families are happy</a:t>
            </a:r>
          </a:p>
          <a:p>
            <a:r>
              <a:rPr lang="en-US" sz="1200" dirty="0"/>
              <a:t>I benefit when I can add capabilities without adding staff and their associated </a:t>
            </a:r>
            <a:r>
              <a:rPr lang="en-US" sz="1200" dirty="0" err="1"/>
              <a:t>unpredictabilities</a:t>
            </a:r>
            <a:endParaRPr lang="en-US" sz="1050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BD791DB6-13BB-5406-48F0-1F27694FF63B}"/>
              </a:ext>
            </a:extLst>
          </p:cNvPr>
          <p:cNvSpPr txBox="1">
            <a:spLocks/>
          </p:cNvSpPr>
          <p:nvPr/>
        </p:nvSpPr>
        <p:spPr>
          <a:xfrm>
            <a:off x="5029200" y="37338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I benefit from </a:t>
            </a:r>
            <a:r>
              <a:rPr lang="en-US" sz="1200" dirty="0">
                <a:highlight>
                  <a:srgbClr val="FFFF00"/>
                </a:highlight>
              </a:rPr>
              <a:t>higher occupancy</a:t>
            </a:r>
          </a:p>
          <a:p>
            <a:pPr lvl="1"/>
            <a:r>
              <a:rPr lang="en-US" sz="1200" dirty="0"/>
              <a:t>Innovative approach to 24 x 7 engagement</a:t>
            </a:r>
          </a:p>
          <a:p>
            <a:pPr lvl="1"/>
            <a:r>
              <a:rPr lang="en-US" sz="1200" dirty="0"/>
              <a:t>Helps me to differentiate versus competition</a:t>
            </a:r>
          </a:p>
          <a:p>
            <a:pPr lvl="1"/>
            <a:r>
              <a:rPr lang="en-US" sz="1200" dirty="0"/>
              <a:t>Impress families</a:t>
            </a:r>
          </a:p>
          <a:p>
            <a:r>
              <a:rPr lang="en-US" sz="1200" dirty="0">
                <a:highlight>
                  <a:srgbClr val="00FF00"/>
                </a:highlight>
              </a:rPr>
              <a:t>I benefit when families are happy</a:t>
            </a:r>
          </a:p>
          <a:p>
            <a:r>
              <a:rPr lang="en-US" sz="1200" dirty="0"/>
              <a:t>I benefit when I can exceed my objectives</a:t>
            </a:r>
          </a:p>
          <a:p>
            <a:endParaRPr lang="en-US" dirty="0"/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58E0B520-89CB-B7B9-0909-A6FDF09DF38C}"/>
              </a:ext>
            </a:extLst>
          </p:cNvPr>
          <p:cNvSpPr txBox="1">
            <a:spLocks/>
          </p:cNvSpPr>
          <p:nvPr/>
        </p:nvSpPr>
        <p:spPr>
          <a:xfrm>
            <a:off x="3031856" y="5181600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 benefit when I </a:t>
            </a:r>
            <a:r>
              <a:rPr lang="en-US" sz="1400" dirty="0">
                <a:highlight>
                  <a:srgbClr val="00FFFF"/>
                </a:highlight>
              </a:rPr>
              <a:t>enrich, engage and drive resident wellness</a:t>
            </a:r>
          </a:p>
          <a:p>
            <a:pPr lvl="1"/>
            <a:r>
              <a:rPr lang="en-US" sz="1100" dirty="0"/>
              <a:t>Companionship to offset social isolation and loneliness</a:t>
            </a:r>
          </a:p>
          <a:p>
            <a:pPr lvl="1"/>
            <a:r>
              <a:rPr lang="en-US" sz="1100" dirty="0"/>
              <a:t>Personalized, 1-1 interaction</a:t>
            </a:r>
          </a:p>
          <a:p>
            <a:r>
              <a:rPr lang="en-US" sz="1400" dirty="0">
                <a:highlight>
                  <a:srgbClr val="00FF00"/>
                </a:highlight>
              </a:rPr>
              <a:t>I benefit when families are happy</a:t>
            </a:r>
          </a:p>
          <a:p>
            <a:r>
              <a:rPr lang="en-US" sz="1400" dirty="0"/>
              <a:t>I benefit when I have data on how we are performing</a:t>
            </a:r>
          </a:p>
        </p:txBody>
      </p:sp>
    </p:spTree>
    <p:extLst>
      <p:ext uri="{BB962C8B-B14F-4D97-AF65-F5344CB8AC3E}">
        <p14:creationId xmlns:p14="http://schemas.microsoft.com/office/powerpoint/2010/main" val="817740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124DDDF-C2EB-7AC7-DA09-456D72959A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9800" y="1905000"/>
            <a:ext cx="4038600" cy="4525963"/>
          </a:xfrm>
        </p:spPr>
        <p:txBody>
          <a:bodyPr/>
          <a:lstStyle/>
          <a:p>
            <a:r>
              <a:rPr lang="en-US" dirty="0"/>
              <a:t>More engaged residents</a:t>
            </a:r>
          </a:p>
          <a:p>
            <a:r>
              <a:rPr lang="en-US" dirty="0"/>
              <a:t>Satisfied families</a:t>
            </a:r>
          </a:p>
          <a:p>
            <a:r>
              <a:rPr lang="en-US"/>
              <a:t>Innovative care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84339" y="632695"/>
            <a:ext cx="57114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What are the Big 3 from this exercise?</a:t>
            </a:r>
          </a:p>
        </p:txBody>
      </p:sp>
    </p:spTree>
    <p:extLst>
      <p:ext uri="{BB962C8B-B14F-4D97-AF65-F5344CB8AC3E}">
        <p14:creationId xmlns:p14="http://schemas.microsoft.com/office/powerpoint/2010/main" val="3477125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Big </a:t>
            </a:r>
            <a:r>
              <a:rPr lang="en-US" dirty="0"/>
              <a:t>3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DE31F-7427-8BCC-4AAA-04C0530C0BD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Better documentation</a:t>
            </a:r>
          </a:p>
          <a:p>
            <a:r>
              <a:rPr lang="en-US" dirty="0"/>
              <a:t>Better reimbursement</a:t>
            </a:r>
          </a:p>
          <a:p>
            <a:r>
              <a:rPr lang="en-US" dirty="0"/>
              <a:t>Better care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8C76AD-1A92-1094-12FA-C7E822034D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Better productivity</a:t>
            </a:r>
          </a:p>
          <a:p>
            <a:r>
              <a:rPr lang="en-US" dirty="0"/>
              <a:t>Improved accuracy</a:t>
            </a:r>
          </a:p>
          <a:p>
            <a:r>
              <a:rPr lang="en-US" dirty="0"/>
              <a:t>Lower operating costs</a:t>
            </a:r>
          </a:p>
        </p:txBody>
      </p:sp>
    </p:spTree>
    <p:extLst>
      <p:ext uri="{BB962C8B-B14F-4D97-AF65-F5344CB8AC3E}">
        <p14:creationId xmlns:p14="http://schemas.microsoft.com/office/powerpoint/2010/main" val="183440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05" y="-152400"/>
            <a:ext cx="8229600" cy="1143000"/>
          </a:xfrm>
        </p:spPr>
        <p:txBody>
          <a:bodyPr/>
          <a:lstStyle/>
          <a:p>
            <a:r>
              <a:rPr lang="en-US" dirty="0"/>
              <a:t>Exercise #2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3900" y="749053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Using the list you made in Exercise #1, add each role’s day-to-day pain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1D39C3-37B3-40AC-79D6-E8741E196E65}"/>
              </a:ext>
            </a:extLst>
          </p:cNvPr>
          <p:cNvSpPr txBox="1"/>
          <p:nvPr/>
        </p:nvSpPr>
        <p:spPr>
          <a:xfrm>
            <a:off x="304801" y="1914742"/>
            <a:ext cx="4038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Administrator and Executive Director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Occupancy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Resident satisfaction &amp; retention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to address staffing shortages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Staff departures – burn-out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to compete more effectively in their market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is this going to improve my reputation in the company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C99DE7-C0F4-1241-299B-06C9B8BF3CBB}"/>
              </a:ext>
            </a:extLst>
          </p:cNvPr>
          <p:cNvSpPr txBox="1"/>
          <p:nvPr/>
        </p:nvSpPr>
        <p:spPr>
          <a:xfrm>
            <a:off x="4711120" y="1921798"/>
            <a:ext cx="403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Owner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does your product help me make $$$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Brand image and market reputation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Occupancy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Litigation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Growth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You are spending </a:t>
            </a:r>
            <a:r>
              <a:rPr lang="en-US" i="1" dirty="0"/>
              <a:t>my</a:t>
            </a:r>
            <a:r>
              <a:rPr lang="en-US" dirty="0"/>
              <a:t> money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57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05" y="-152400"/>
            <a:ext cx="8229600" cy="1143000"/>
          </a:xfrm>
        </p:spPr>
        <p:txBody>
          <a:bodyPr/>
          <a:lstStyle/>
          <a:p>
            <a:r>
              <a:rPr lang="en-US" dirty="0"/>
              <a:t>Exercise #2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3900" y="749053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Using the list you made in Exercise #1, add each role’s day-to-day pain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833C7E-CA13-F4C3-407E-47B0617BBA37}"/>
              </a:ext>
            </a:extLst>
          </p:cNvPr>
          <p:cNvSpPr txBox="1"/>
          <p:nvPr/>
        </p:nvSpPr>
        <p:spPr>
          <a:xfrm>
            <a:off x="583405" y="1892053"/>
            <a:ext cx="403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Director of Wellness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Quality of care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Resident engagement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Companionship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Mood social isolation/social psycho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Cognitive enhancement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Staffing shortages &amp; retention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is this going to improve my reputation in the company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8A7131-9416-1607-9465-B3854E5C13C0}"/>
              </a:ext>
            </a:extLst>
          </p:cNvPr>
          <p:cNvSpPr txBox="1"/>
          <p:nvPr/>
        </p:nvSpPr>
        <p:spPr>
          <a:xfrm>
            <a:off x="4953000" y="1892053"/>
            <a:ext cx="4038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Director of Sales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Census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Impressing potential families/residents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Appearance and innovative approaches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Beating their competition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Differentiation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is this going to improve my reputation in the company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543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7205" y="-152400"/>
            <a:ext cx="8229600" cy="1143000"/>
          </a:xfrm>
        </p:spPr>
        <p:txBody>
          <a:bodyPr/>
          <a:lstStyle/>
          <a:p>
            <a:r>
              <a:rPr lang="en-US" dirty="0"/>
              <a:t>Exercise #2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3900" y="749053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Using the list you made in Exercise #1, add each role’s day-to-day pain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833C7E-CA13-F4C3-407E-47B0617BBA37}"/>
              </a:ext>
            </a:extLst>
          </p:cNvPr>
          <p:cNvSpPr txBox="1"/>
          <p:nvPr/>
        </p:nvSpPr>
        <p:spPr>
          <a:xfrm>
            <a:off x="583405" y="1892053"/>
            <a:ext cx="4038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Activities/Life enrichment and QMAP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Quality of care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Resident engagement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Companionship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Mood social isolation/social psycho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Cognitive enhancement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Engaging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is this going to improve my reputation in the company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470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29"/>
            <a:ext cx="8229600" cy="1143000"/>
          </a:xfrm>
        </p:spPr>
        <p:txBody>
          <a:bodyPr/>
          <a:lstStyle/>
          <a:p>
            <a:r>
              <a:rPr lang="en-US" dirty="0"/>
              <a:t>Exercise #3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42CB7F-743D-CA38-F155-2A76790CF7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Administrator and Executive Director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Occupancy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Resident satisfaction &amp; retention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How to address staffing shortages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Staff departures – burn-out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How to compete more effectively in their market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/>
              <a:t>How is this going to improve my reputation in the company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19D60-919C-68FE-4F2F-E9F3564F305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 benefit from higher occupancy</a:t>
            </a:r>
          </a:p>
          <a:p>
            <a:pPr lvl="1"/>
            <a:r>
              <a:rPr lang="en-US" sz="1600" dirty="0"/>
              <a:t>Innovative approach to 24 x 7 engagement</a:t>
            </a:r>
          </a:p>
          <a:p>
            <a:pPr lvl="1"/>
            <a:r>
              <a:rPr lang="en-US" sz="1600" dirty="0"/>
              <a:t>Helps me to differentiate versus competition</a:t>
            </a:r>
          </a:p>
          <a:p>
            <a:pPr lvl="1"/>
            <a:r>
              <a:rPr lang="en-US" sz="1600" dirty="0"/>
              <a:t>Impress families</a:t>
            </a:r>
          </a:p>
          <a:p>
            <a:pPr lvl="1"/>
            <a:r>
              <a:rPr lang="en-US" sz="1600" dirty="0"/>
              <a:t>Always available companion</a:t>
            </a:r>
          </a:p>
          <a:p>
            <a:r>
              <a:rPr lang="en-US" sz="2000" dirty="0"/>
              <a:t>I benefit when I enrich, engage and drive resident wellness</a:t>
            </a:r>
          </a:p>
          <a:p>
            <a:pPr lvl="1"/>
            <a:r>
              <a:rPr lang="en-US" sz="1600" dirty="0"/>
              <a:t>Companionship to offset social isolation and loneliness</a:t>
            </a:r>
          </a:p>
          <a:p>
            <a:r>
              <a:rPr lang="en-US" sz="2000" dirty="0"/>
              <a:t>I benefit when I can fill gaps in supporting staff</a:t>
            </a:r>
          </a:p>
          <a:p>
            <a:r>
              <a:rPr lang="en-US" sz="2000" dirty="0"/>
              <a:t>I benefit when families are happy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3405" y="871427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Using the list you made in Exercise #2, add the top 3 reasons why each group should be interested in what your product has to offer.</a:t>
            </a:r>
          </a:p>
        </p:txBody>
      </p:sp>
    </p:spTree>
    <p:extLst>
      <p:ext uri="{BB962C8B-B14F-4D97-AF65-F5344CB8AC3E}">
        <p14:creationId xmlns:p14="http://schemas.microsoft.com/office/powerpoint/2010/main" val="1939574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29"/>
            <a:ext cx="8229600" cy="1143000"/>
          </a:xfrm>
        </p:spPr>
        <p:txBody>
          <a:bodyPr/>
          <a:lstStyle/>
          <a:p>
            <a:r>
              <a:rPr lang="en-US" dirty="0"/>
              <a:t>Exercise #3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42CB7F-743D-CA38-F155-2A76790CF7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Owner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How does Ryan help me make $$$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Brand image and market reputation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Occupancy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Litigation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Growth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You are spending </a:t>
            </a:r>
            <a:r>
              <a:rPr lang="en-US" sz="2000" i="1" dirty="0"/>
              <a:t>my</a:t>
            </a:r>
            <a:r>
              <a:rPr lang="en-US" sz="2000" dirty="0"/>
              <a:t> money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3405" y="871427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Using the list you made in Exercise #2, add the top 3 reasons why each group should be interested in what your product has to offer.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E93B60CB-100D-9C5F-5395-A7B88F8AC2D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I benefit from higher occupancy</a:t>
            </a:r>
          </a:p>
          <a:p>
            <a:pPr lvl="1"/>
            <a:r>
              <a:rPr lang="en-US" sz="1600" dirty="0"/>
              <a:t>Helps me to differentiate versus competition</a:t>
            </a:r>
          </a:p>
          <a:p>
            <a:pPr lvl="1"/>
            <a:r>
              <a:rPr lang="en-US" sz="1600" dirty="0"/>
              <a:t>Impress families</a:t>
            </a:r>
          </a:p>
          <a:p>
            <a:pPr lvl="1"/>
            <a:r>
              <a:rPr lang="en-US" sz="1600" dirty="0"/>
              <a:t>$$$$</a:t>
            </a:r>
          </a:p>
          <a:p>
            <a:r>
              <a:rPr lang="en-US" sz="2000" dirty="0"/>
              <a:t>I benefit when my communities’ reputation helps me stand out</a:t>
            </a:r>
          </a:p>
          <a:p>
            <a:pPr lvl="1"/>
            <a:r>
              <a:rPr lang="en-US" sz="1600" dirty="0"/>
              <a:t>Branding</a:t>
            </a:r>
          </a:p>
          <a:p>
            <a:pPr lvl="1"/>
            <a:r>
              <a:rPr lang="en-US" sz="1600" dirty="0"/>
              <a:t>Growth</a:t>
            </a:r>
          </a:p>
          <a:p>
            <a:pPr lvl="1"/>
            <a:r>
              <a:rPr lang="en-US" sz="1600" dirty="0"/>
              <a:t>$$$$</a:t>
            </a:r>
          </a:p>
          <a:p>
            <a:r>
              <a:rPr lang="en-US" sz="2000" dirty="0"/>
              <a:t>I benefit when I invest in solutions that increase my ability to secure new residents</a:t>
            </a:r>
          </a:p>
          <a:p>
            <a:pPr lvl="1"/>
            <a:r>
              <a:rPr lang="en-US" sz="1600" dirty="0"/>
              <a:t>You are not spending your $$$ you are investing it in growth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24901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29"/>
            <a:ext cx="8229600" cy="1143000"/>
          </a:xfrm>
        </p:spPr>
        <p:txBody>
          <a:bodyPr/>
          <a:lstStyle/>
          <a:p>
            <a:r>
              <a:rPr lang="en-US" dirty="0"/>
              <a:t>Exercise #3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42CB7F-743D-CA38-F155-2A76790CF7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Director of Wellness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Quality of care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Resident engagement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Companionship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Mood social isolation/social psycho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Cognitive enhancement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Staffing shortages &amp; retention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How is this going to improve my reputation in the company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3405" y="871427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Using the list you made in Exercise #2, add the top 3 reasons why each group should be interested in what your product has to offer.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F4131BCF-EBB7-DD1A-64BE-B4211D0FB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2" y="1604075"/>
            <a:ext cx="4038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I benefit when I enrich, engage and drive resident wellness</a:t>
            </a:r>
          </a:p>
          <a:p>
            <a:pPr lvl="1"/>
            <a:r>
              <a:rPr lang="en-US" sz="1600" dirty="0"/>
              <a:t>Companionship to offset social isolation and loneliness</a:t>
            </a:r>
          </a:p>
          <a:p>
            <a:pPr lvl="1"/>
            <a:r>
              <a:rPr lang="en-US" sz="1600" dirty="0"/>
              <a:t>Personalized, 1-1 interaction</a:t>
            </a:r>
          </a:p>
          <a:p>
            <a:r>
              <a:rPr lang="en-US" sz="2000" dirty="0"/>
              <a:t>I benefit when families are happy</a:t>
            </a:r>
          </a:p>
          <a:p>
            <a:r>
              <a:rPr lang="en-US" sz="2000" dirty="0"/>
              <a:t>I benefit when I can add capabilities without adding staff and their associated </a:t>
            </a:r>
            <a:r>
              <a:rPr lang="en-US" sz="2000" dirty="0" err="1"/>
              <a:t>unpredictabilities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67140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29"/>
            <a:ext cx="8229600" cy="1143000"/>
          </a:xfrm>
        </p:spPr>
        <p:txBody>
          <a:bodyPr/>
          <a:lstStyle/>
          <a:p>
            <a:r>
              <a:rPr lang="en-US" dirty="0"/>
              <a:t>Exercise #3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42CB7F-743D-CA38-F155-2A76790CF7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Director of Sales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Census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Impressing potential families/residents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Appearance and innovative approaches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Beating their competition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Differentiation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How is this going to improve my reputation in the company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E19D60-919C-68FE-4F2F-E9F3564F305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 benefit from higher occupancy</a:t>
            </a:r>
          </a:p>
          <a:p>
            <a:pPr lvl="1"/>
            <a:r>
              <a:rPr lang="en-US" sz="2000" dirty="0"/>
              <a:t>Innovative approach to 24 x 7 engagement</a:t>
            </a:r>
          </a:p>
          <a:p>
            <a:pPr lvl="1"/>
            <a:r>
              <a:rPr lang="en-US" sz="2000" dirty="0"/>
              <a:t>Helps me to differentiate versus competition</a:t>
            </a:r>
          </a:p>
          <a:p>
            <a:pPr lvl="1"/>
            <a:r>
              <a:rPr lang="en-US" sz="2000" dirty="0"/>
              <a:t>Impress families</a:t>
            </a:r>
          </a:p>
          <a:p>
            <a:r>
              <a:rPr lang="en-US" sz="2000" dirty="0"/>
              <a:t>I benefit when families are happy</a:t>
            </a:r>
          </a:p>
          <a:p>
            <a:r>
              <a:rPr lang="en-US" sz="2000" dirty="0"/>
              <a:t>I benefit when I can exceed my objectives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3405" y="871427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Using the list you made in Exercise #2, add the top 3 reasons why each group should be interested in what your product has to offer.</a:t>
            </a:r>
          </a:p>
        </p:txBody>
      </p:sp>
    </p:spTree>
    <p:extLst>
      <p:ext uri="{BB962C8B-B14F-4D97-AF65-F5344CB8AC3E}">
        <p14:creationId xmlns:p14="http://schemas.microsoft.com/office/powerpoint/2010/main" val="807741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029"/>
            <a:ext cx="8229600" cy="1143000"/>
          </a:xfrm>
        </p:spPr>
        <p:txBody>
          <a:bodyPr/>
          <a:lstStyle/>
          <a:p>
            <a:r>
              <a:rPr lang="en-US" dirty="0"/>
              <a:t>Exercise #3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42CB7F-743D-CA38-F155-2A76790CF7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Activities/Life enrichment and QMAP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Quality of care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Resident engagement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Companionship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Mood social isolation/social psycho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800" dirty="0"/>
              <a:t>Cognitive enhancement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Engaging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How is this going to improve my reputation in the company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3405" y="871427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Using the list you made in Exercise #2, add the top 3 reasons why each group should be interested in what your product has to offer.</a:t>
            </a: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173FB5A0-72E4-2A2A-BC38-C91253CB38C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I benefit when I enrich, engage and drive resident wellness</a:t>
            </a:r>
          </a:p>
          <a:p>
            <a:pPr lvl="1"/>
            <a:r>
              <a:rPr lang="en-US" sz="1600" dirty="0"/>
              <a:t>Companionship to offset social isolation and loneliness</a:t>
            </a:r>
          </a:p>
          <a:p>
            <a:pPr lvl="1"/>
            <a:r>
              <a:rPr lang="en-US" sz="1600" dirty="0"/>
              <a:t>Personalized, 1-1 interaction</a:t>
            </a:r>
          </a:p>
          <a:p>
            <a:r>
              <a:rPr lang="en-US" sz="2000" dirty="0"/>
              <a:t>I benefit when families are happy</a:t>
            </a:r>
          </a:p>
          <a:p>
            <a:r>
              <a:rPr lang="en-US" sz="2000" dirty="0"/>
              <a:t>I benefit when I have data on how we are performing</a:t>
            </a:r>
          </a:p>
        </p:txBody>
      </p:sp>
    </p:spTree>
    <p:extLst>
      <p:ext uri="{BB962C8B-B14F-4D97-AF65-F5344CB8AC3E}">
        <p14:creationId xmlns:p14="http://schemas.microsoft.com/office/powerpoint/2010/main" val="653004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5263</TotalTime>
  <Words>1038</Words>
  <Application>Microsoft Macintosh PowerPoint</Application>
  <PresentationFormat>On-screen Show (4:3)</PresentationFormat>
  <Paragraphs>185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Exercise #1</vt:lpstr>
      <vt:lpstr>Exercise #2</vt:lpstr>
      <vt:lpstr>Exercise #2</vt:lpstr>
      <vt:lpstr>Exercise #2</vt:lpstr>
      <vt:lpstr>Exercise #3</vt:lpstr>
      <vt:lpstr>Exercise #3</vt:lpstr>
      <vt:lpstr>Exercise #3</vt:lpstr>
      <vt:lpstr>Exercise #3</vt:lpstr>
      <vt:lpstr>Exercise #3</vt:lpstr>
      <vt:lpstr>Exercise #4</vt:lpstr>
      <vt:lpstr>PowerPoint Presentation</vt:lpstr>
      <vt:lpstr>Other Big 3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 Lazzari</dc:creator>
  <cp:lastModifiedBy>Don Lazzari</cp:lastModifiedBy>
  <cp:revision>179</cp:revision>
  <dcterms:created xsi:type="dcterms:W3CDTF">2013-02-01T19:46:15Z</dcterms:created>
  <dcterms:modified xsi:type="dcterms:W3CDTF">2024-01-17T21:25:33Z</dcterms:modified>
</cp:coreProperties>
</file>